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3322D-D31A-46F8-A810-696FEBB0C2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7D94-DB70-45E9-821E-CEC81869571E}" type="datetimeFigureOut">
              <a:rPr lang="en-US" smtClean="0"/>
              <a:t>08-03-2021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05BD-D303-444F-B44C-B574AC3DC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xfrm>
            <a:off x="914400" y="2133600"/>
            <a:ext cx="7886700" cy="1042988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Peripheral Nervous System</a:t>
            </a:r>
            <a:endParaRPr lang="en-IN" sz="4000" smtClean="0"/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DR.T.AJAYAN</a:t>
            </a:r>
          </a:p>
          <a:p>
            <a:pPr algn="r" eaLnBrk="1" hangingPunct="1"/>
            <a:r>
              <a:rPr lang="en-US" smtClean="0"/>
              <a:t>PROF. &amp; H.O.D.</a:t>
            </a:r>
          </a:p>
          <a:p>
            <a:pPr algn="r" eaLnBrk="1" hangingPunct="1"/>
            <a:r>
              <a:rPr lang="en-US" smtClean="0"/>
              <a:t>PM</a:t>
            </a:r>
            <a:endParaRPr lang="en-IN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D40CEA-8C2D-473D-80B7-B52B4BE19EA7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FBA9E2-EB11-4742-8E34-84BE925DD86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altLang="en-US" smtClean="0"/>
              <a:t>Motor axons innervate skeletal muscle fibers at neuromuscular junctions = motor end plates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                                                    </a:t>
            </a:r>
            <a:r>
              <a:rPr lang="en-US" altLang="en-US" sz="2000" smtClean="0"/>
              <a:t>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/>
              <a:t>                                                                                      </a:t>
            </a:r>
            <a:endParaRPr lang="en-US" alt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 l="8182" t="11765" r="4546" b="3529"/>
          <a:stretch>
            <a:fillRect/>
          </a:stretch>
        </p:blipFill>
        <p:spPr bwMode="auto">
          <a:xfrm>
            <a:off x="53975" y="1865313"/>
            <a:ext cx="6583363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743200" y="1752600"/>
            <a:ext cx="571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b="0"/>
              <a:t>Resemble nerve synapses between neurons, except for </a:t>
            </a:r>
            <a:r>
              <a:rPr lang="en-US" altLang="en-US" i="1"/>
              <a:t>acetylcholinesterase:</a:t>
            </a:r>
          </a:p>
          <a:p>
            <a:pPr eaLnBrk="1" hangingPunct="1"/>
            <a:r>
              <a:rPr lang="en-US" altLang="en-US" b="0"/>
              <a:t>	breaks down acetylcholine so one twitch only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556FE4-B0A0-4C94-A423-CA5413AD83D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altLang="en-US" sz="2800" b="1" i="1" smtClean="0"/>
              <a:t>Motor unit</a:t>
            </a:r>
            <a:r>
              <a:rPr lang="en-US" altLang="en-US" sz="2800" smtClean="0"/>
              <a:t>: motor neuron &amp; all the muscle fibers it innervates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22860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All muscles in motor unit contract together when neuron fires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Stimulation of single motor unit causes weak contraction of entire muscle (spread out)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Those with fine control – fewer fibers per motor neuron (avg. 150: range is 4-100s)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smtClean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/>
          <a:srcRect l="9091" t="9412" r="1819" b="9412"/>
          <a:stretch>
            <a:fillRect/>
          </a:stretch>
        </p:blipFill>
        <p:spPr bwMode="auto">
          <a:xfrm>
            <a:off x="2438400" y="2035175"/>
            <a:ext cx="6721475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A07748-EB80-4EDF-A61D-473D83952B7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Innervation of visceral muscles &amp; glands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Near end organ visceral motor axon swells = presynaptic terminals (vesicles with neurotransmitters): action slow (NT diffuses)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/>
          <a:srcRect l="2727" t="21176" r="5455" b="17647"/>
          <a:stretch>
            <a:fillRect/>
          </a:stretch>
        </p:blipFill>
        <p:spPr bwMode="auto">
          <a:xfrm>
            <a:off x="76200" y="3025775"/>
            <a:ext cx="6926263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F70474-1FA6-4727-8B49-3CC7F5D2F39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Cranial Nerves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 t="11765" b="3529"/>
          <a:stretch>
            <a:fillRect/>
          </a:stretch>
        </p:blipFill>
        <p:spPr bwMode="auto">
          <a:xfrm>
            <a:off x="457200" y="1293813"/>
            <a:ext cx="8345488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248400" y="6172200"/>
            <a:ext cx="274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altLang="en-US" sz="1600" i="1"/>
              <a:t>Find as many as you can on model and sheep brain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0168B0-D193-4930-B665-8E0BDC851B5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Review of foramina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t="8235" b="5882"/>
          <a:stretch>
            <a:fillRect/>
          </a:stretch>
        </p:blipFill>
        <p:spPr bwMode="auto">
          <a:xfrm>
            <a:off x="173038" y="990600"/>
            <a:ext cx="8666162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A8DBC6-511B-4B30-A1EA-3A80EC0CD89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t="38823" b="7059"/>
          <a:stretch>
            <a:fillRect/>
          </a:stretch>
        </p:blipFill>
        <p:spPr bwMode="auto">
          <a:xfrm>
            <a:off x="914400" y="152400"/>
            <a:ext cx="75438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 l="28181" t="29411" r="6363" b="11765"/>
          <a:stretch>
            <a:fillRect/>
          </a:stretch>
        </p:blipFill>
        <p:spPr bwMode="auto">
          <a:xfrm>
            <a:off x="3975100" y="3430588"/>
            <a:ext cx="49403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8925" y="3736975"/>
            <a:ext cx="3292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0"/>
              <a:t>FYI: many cranial nerves have their nuclei in the brain stem (that’s why you’ll see that many attach to the brainstem)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1B7938-977A-4D4B-81D0-97B623D13B2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Cranial nerves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12 pairs, Roman numerals I-XII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Serve mainly head and neck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 Vagus – into thoracic and abdominal cavities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All but first 2 arise from brain stem and pass through foramina in base of skull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Most are mixed (motor and sensory)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3 are purely sensory: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Optic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Olfactory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Vestibulocochlear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E22A03-4F09-4647-8C6D-4C3FA8ACEBE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483" name="Rectangle 1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Cranial Nerves</a:t>
            </a:r>
          </a:p>
        </p:txBody>
      </p:sp>
      <p:graphicFrame>
        <p:nvGraphicFramePr>
          <p:cNvPr id="56487" name="Group 16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685800"/>
                <a:gridCol w="1746250"/>
                <a:gridCol w="1246188"/>
                <a:gridCol w="1622425"/>
                <a:gridCol w="2928937"/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 #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Attached to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Foramen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Olfactory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Forebrain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Cribriform plate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Sense of smell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Optic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Forebrain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Optic canal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Sense of vision (sight) from retina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Oculomotor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Midbrain (brainstem)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 orbital fissure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 to 4 of the 6 muscles of eye movement (up &amp; in); eyelid;  constriction of pupil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Trochlear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Midbrain (brainstem)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 orbital fissure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 to superior oblique muscle of eye (down &amp; out)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Trigeminal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 ophthalmic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 maxillary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V3 mandibular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Pons (brainstem)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V1: superior orbital fissure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V2: foramen rotundum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V3: foramen ovale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three divisions: facial sensation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V3 (mandibular division): chewing also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5F348D-56DC-4B33-8E8B-F15EC9298E3B}" type="slidenum">
              <a:rPr lang="en-US" altLang="en-US"/>
              <a:pPr/>
              <a:t>18</a:t>
            </a:fld>
            <a:endParaRPr lang="en-US" altLang="en-US"/>
          </a:p>
        </p:txBody>
      </p:sp>
      <p:graphicFrame>
        <p:nvGraphicFramePr>
          <p:cNvPr id="54471" name="Group 199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276850"/>
        </p:xfrm>
        <a:graphic>
          <a:graphicData uri="http://schemas.openxmlformats.org/drawingml/2006/table">
            <a:tbl>
              <a:tblPr/>
              <a:tblGrid>
                <a:gridCol w="685800"/>
                <a:gridCol w="1746250"/>
                <a:gridCol w="1246188"/>
                <a:gridCol w="1622425"/>
                <a:gridCol w="2928937"/>
              </a:tblGrid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Abducens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Pons (brainstem)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 orbital fissure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 to lateral rectus muscle of eye (abducts outwards)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Pons (brainstem)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auditory canal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Facial expression (motor)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Taste anterior 2/3 tongue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Salivary &amp; lacrimal glands (saliva and tears)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Vestibulocochlear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Pons (brainstem)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auditory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Equilibrium (vestibular)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Hearing (cochlear)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Glossopharyngeal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Medulla (brainstem)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Jugular foramen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Taste &amp; touch from posterior 1/3 tongue (sour, bitter); pharynx (throat) muscles of swallowing; parotid gland (saliva); senses carotid BP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Vagus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Medulla (brainstem)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Jugular foramen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Senses aortic BP, slows heart rate, stimulates digestive organs; larynx (vocal cords),  taste, swallowing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Accessory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Medulla (brainstem)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Jugular foramen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Sternocleidomastoid, trapezius, swallowing; part joins Vagus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Hypoglossal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Medulla (brainstem)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Hypoglossal canal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Innervation of tongue muscles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A4B89E-0575-45F1-BF18-E58A2DF127D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Demonstration of testing of cranial nerves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chemeClr val="hlink"/>
                </a:solidFill>
              </a:rPr>
              <a:t>I Olfactory</a:t>
            </a:r>
            <a:r>
              <a:rPr lang="en-US" altLang="en-US" sz="2800" smtClean="0"/>
              <a:t>: usually only done by neurologists: sniff e.g. coffee grounds, vanilla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chemeClr val="hlink"/>
                </a:solidFill>
              </a:rPr>
              <a:t>II Optic</a:t>
            </a:r>
            <a:r>
              <a:rPr lang="en-US" altLang="en-US" sz="2800" smtClean="0"/>
              <a:t>: vision (eye chart), visual fields (grossly or formally), fundoscopy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chemeClr val="hlink"/>
                </a:solidFill>
              </a:rPr>
              <a:t>III Oculomotor</a:t>
            </a:r>
            <a:r>
              <a:rPr lang="en-US" altLang="en-US" sz="2800" smtClean="0"/>
              <a:t>: pupilary reflexes (constriction to light); test with </a:t>
            </a:r>
            <a:r>
              <a:rPr lang="en-US" altLang="en-US" sz="2800" b="1" smtClean="0">
                <a:solidFill>
                  <a:schemeClr val="hlink"/>
                </a:solidFill>
              </a:rPr>
              <a:t>IV</a:t>
            </a:r>
            <a:r>
              <a:rPr lang="en-US" altLang="en-US" sz="2800" smtClean="0"/>
              <a:t> and </a:t>
            </a:r>
            <a:r>
              <a:rPr lang="en-US" altLang="en-US" sz="2800" b="1" smtClean="0">
                <a:solidFill>
                  <a:schemeClr val="hlink"/>
                </a:solidFill>
              </a:rPr>
              <a:t>VI</a:t>
            </a:r>
            <a:r>
              <a:rPr lang="en-US" altLang="en-US" sz="2800" smtClean="0">
                <a:solidFill>
                  <a:schemeClr val="hlink"/>
                </a:solidFill>
              </a:rPr>
              <a:t> </a:t>
            </a:r>
            <a:r>
              <a:rPr lang="en-US" altLang="en-US" sz="2800" smtClean="0"/>
              <a:t>for EOMs (extraocular movements) – follow finger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chemeClr val="hlink"/>
                </a:solidFill>
              </a:rPr>
              <a:t>IV Trochlear</a:t>
            </a:r>
            <a:r>
              <a:rPr lang="en-US" altLang="en-US" sz="2800" smtClean="0"/>
              <a:t>: motor to superior oblique (test with EOMs – problem if eye can’t go down and out)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CD27EF-BA65-424D-A8E5-A40E94EFB03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 anchor="ctr"/>
          <a:lstStyle/>
          <a:p>
            <a:pPr algn="r" eaLnBrk="1" hangingPunct="1"/>
            <a:r>
              <a:rPr lang="en-US" altLang="en-US" sz="4400" smtClean="0"/>
              <a:t>The Peripheral Nervous System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 l="15454" t="17647" b="14117"/>
          <a:stretch>
            <a:fillRect/>
          </a:stretch>
        </p:blipFill>
        <p:spPr bwMode="auto">
          <a:xfrm>
            <a:off x="-7938" y="2811463"/>
            <a:ext cx="6376988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70ACBB-1C41-4BFE-96C7-A8B41B6764C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5592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hlink"/>
                </a:solidFill>
              </a:rPr>
              <a:t>V trigeminal</a:t>
            </a:r>
            <a:r>
              <a:rPr lang="en-US" altLang="en-US" smtClean="0"/>
              <a:t>: largest cranial nerve; 	sensory info from face, 3 divisions (“</a:t>
            </a:r>
            <a:r>
              <a:rPr lang="en-US" altLang="en-US" smtClean="0">
                <a:solidFill>
                  <a:schemeClr val="hlink"/>
                </a:solidFill>
              </a:rPr>
              <a:t>tri</a:t>
            </a:r>
            <a:r>
              <a:rPr lang="en-US" altLang="en-US" smtClean="0"/>
              <a:t>”): 	</a:t>
            </a:r>
          </a:p>
          <a:p>
            <a:pPr lvl="1" eaLnBrk="1" hangingPunct="1"/>
            <a:r>
              <a:rPr lang="en-US" altLang="en-US" smtClean="0"/>
              <a:t>V1 ophthalmic</a:t>
            </a:r>
          </a:p>
          <a:p>
            <a:pPr lvl="1" eaLnBrk="1" hangingPunct="1"/>
            <a:r>
              <a:rPr lang="en-US" altLang="en-US" smtClean="0"/>
              <a:t>V2 maxillary</a:t>
            </a:r>
          </a:p>
          <a:p>
            <a:pPr lvl="1" eaLnBrk="1" hangingPunct="1"/>
            <a:r>
              <a:rPr lang="en-US" altLang="en-US" smtClean="0"/>
              <a:t>V3 mandibular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Light touch in cursory exam</a:t>
            </a:r>
          </a:p>
          <a:p>
            <a:pPr lvl="1" eaLnBrk="1" hangingPunct="1"/>
            <a:r>
              <a:rPr lang="en-US" altLang="en-US" smtClean="0"/>
              <a:t>Plus corneal reflex (neurologists usually)</a:t>
            </a:r>
          </a:p>
          <a:p>
            <a:pPr lvl="1" eaLnBrk="1" hangingPunct="1"/>
            <a:r>
              <a:rPr lang="en-US" altLang="en-US" smtClean="0"/>
              <a:t>Motor (V3): clench teeth, open mouth against resistance, move jaw side to side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64B99A-B39A-42BF-93F2-5DF3D0AE26C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867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VI Abducens:</a:t>
            </a:r>
            <a:r>
              <a:rPr lang="en-US" altLang="en-US" smtClean="0"/>
              <a:t> motor to lateral rectus of eye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/>
              <a:t>(</a:t>
            </a:r>
            <a:r>
              <a:rPr lang="en-US" altLang="en-US" smtClean="0">
                <a:solidFill>
                  <a:schemeClr val="hlink"/>
                </a:solidFill>
              </a:rPr>
              <a:t>abd</a:t>
            </a:r>
            <a:r>
              <a:rPr lang="en-US" altLang="en-US" smtClean="0"/>
              <a:t>ucts eye outward)</a:t>
            </a: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VII Facial:</a:t>
            </a:r>
            <a:r>
              <a:rPr lang="en-US" altLang="en-US" smtClean="0"/>
              <a:t> (mixed) – facial expression</a:t>
            </a:r>
          </a:p>
          <a:p>
            <a:pPr lvl="1" eaLnBrk="1" hangingPunct="1"/>
            <a:r>
              <a:rPr lang="en-US" altLang="en-US" smtClean="0"/>
              <a:t>Symmetry (droop of eyelid, corner of mouth, etc.);  wrinkle forehead, close eyes, smile, pucker etc.;</a:t>
            </a:r>
          </a:p>
          <a:p>
            <a:pPr lvl="1" eaLnBrk="1" hangingPunct="1"/>
            <a:r>
              <a:rPr lang="en-US" altLang="en-US" smtClean="0"/>
              <a:t>Taste anterior 2/3 tongue &amp; tearing  (neurologist)</a:t>
            </a: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VIII Vestibulocohclear</a:t>
            </a:r>
            <a:r>
              <a:rPr lang="en-US" altLang="en-US" smtClean="0"/>
              <a:t> (old: auditory): hearing by air and bone conduction (tuning fork)</a:t>
            </a: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IX Glossopharyngeal</a:t>
            </a:r>
            <a:r>
              <a:rPr lang="en-US" altLang="en-US" smtClean="0"/>
              <a:t> (mixed): uvula, gag reflex, cough,  +taste posterior 1/3 tongue (neurologist)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CFA33D-89E8-4A44-9F27-6166E515041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X Vagus</a:t>
            </a:r>
            <a:r>
              <a:rPr lang="en-US" altLang="en-US" smtClean="0"/>
              <a:t> (mixed): as IX (muscles of tongue and throat with IX)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 l="18823" t="4546" r="18823" b="7272"/>
          <a:stretch>
            <a:fillRect/>
          </a:stretch>
        </p:blipFill>
        <p:spPr bwMode="auto">
          <a:xfrm>
            <a:off x="5326063" y="114300"/>
            <a:ext cx="3635375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002C40-6D76-43CE-BB06-103E623F26F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XI Accessory</a:t>
            </a:r>
            <a:r>
              <a:rPr lang="en-US" altLang="en-US" smtClean="0"/>
              <a:t> (old: “spinal accessory”): sternocleidomastoid and trapezius (rotate head and shrug shoulders against resistance)</a:t>
            </a:r>
          </a:p>
          <a:p>
            <a:pPr eaLnBrk="1" hangingPunct="1"/>
            <a:r>
              <a:rPr lang="en-US" altLang="en-US" smtClean="0">
                <a:solidFill>
                  <a:schemeClr val="hlink"/>
                </a:solidFill>
              </a:rPr>
              <a:t>XII Hypoglossal</a:t>
            </a:r>
            <a:r>
              <a:rPr lang="en-US" altLang="en-US" smtClean="0"/>
              <a:t>: stick tongue out straight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Learn them; mneumonic helps, e.g.: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/>
              <a:t>“</a:t>
            </a:r>
            <a:r>
              <a:rPr lang="en-US" altLang="en-US" sz="2800" b="1" smtClean="0">
                <a:solidFill>
                  <a:schemeClr val="hlink"/>
                </a:solidFill>
              </a:rPr>
              <a:t>O</a:t>
            </a:r>
            <a:r>
              <a:rPr lang="en-US" altLang="en-US" sz="2800" b="1" smtClean="0"/>
              <a:t>h, </a:t>
            </a:r>
            <a:r>
              <a:rPr lang="en-US" altLang="en-US" sz="2800" b="1" smtClean="0">
                <a:solidFill>
                  <a:schemeClr val="hlink"/>
                </a:solidFill>
              </a:rPr>
              <a:t>o</a:t>
            </a:r>
            <a:r>
              <a:rPr lang="en-US" altLang="en-US" sz="2800" b="1" smtClean="0"/>
              <a:t>h, </a:t>
            </a:r>
            <a:r>
              <a:rPr lang="en-US" altLang="en-US" sz="2800" b="1" smtClean="0">
                <a:solidFill>
                  <a:schemeClr val="hlink"/>
                </a:solidFill>
              </a:rPr>
              <a:t>o</a:t>
            </a:r>
            <a:r>
              <a:rPr lang="en-US" altLang="en-US" sz="2800" b="1" smtClean="0"/>
              <a:t>h, </a:t>
            </a:r>
            <a:r>
              <a:rPr lang="en-US" altLang="en-US" sz="2800" b="1" smtClean="0">
                <a:solidFill>
                  <a:schemeClr val="hlink"/>
                </a:solidFill>
              </a:rPr>
              <a:t>t</a:t>
            </a:r>
            <a:r>
              <a:rPr lang="en-US" altLang="en-US" sz="2800" b="1" smtClean="0"/>
              <a:t>o </a:t>
            </a:r>
            <a:r>
              <a:rPr lang="en-US" altLang="en-US" sz="2800" b="1" smtClean="0">
                <a:solidFill>
                  <a:schemeClr val="hlink"/>
                </a:solidFill>
              </a:rPr>
              <a:t>t</a:t>
            </a:r>
            <a:r>
              <a:rPr lang="en-US" altLang="en-US" sz="2800" b="1" smtClean="0"/>
              <a:t>ouch </a:t>
            </a:r>
            <a:r>
              <a:rPr lang="en-US" altLang="en-US" sz="2800" b="1" smtClean="0">
                <a:solidFill>
                  <a:schemeClr val="hlink"/>
                </a:solidFill>
              </a:rPr>
              <a:t>a</a:t>
            </a:r>
            <a:r>
              <a:rPr lang="en-US" altLang="en-US" sz="2800" b="1" smtClean="0"/>
              <a:t>nd </a:t>
            </a:r>
            <a:r>
              <a:rPr lang="en-US" altLang="en-US" sz="2800" b="1" smtClean="0">
                <a:solidFill>
                  <a:schemeClr val="hlink"/>
                </a:solidFill>
              </a:rPr>
              <a:t>f</a:t>
            </a:r>
            <a:r>
              <a:rPr lang="en-US" altLang="en-US" sz="2800" b="1" smtClean="0"/>
              <a:t>eel </a:t>
            </a:r>
            <a:r>
              <a:rPr lang="en-US" altLang="en-US" sz="2800" b="1" smtClean="0">
                <a:solidFill>
                  <a:schemeClr val="hlink"/>
                </a:solidFill>
              </a:rPr>
              <a:t>v</a:t>
            </a:r>
            <a:r>
              <a:rPr lang="en-US" altLang="en-US" sz="2800" b="1" smtClean="0"/>
              <a:t>ery </a:t>
            </a:r>
            <a:r>
              <a:rPr lang="en-US" altLang="en-US" sz="2800" b="1" smtClean="0">
                <a:solidFill>
                  <a:schemeClr val="hlink"/>
                </a:solidFill>
              </a:rPr>
              <a:t>g</a:t>
            </a:r>
            <a:r>
              <a:rPr lang="en-US" altLang="en-US" sz="2800" b="1" smtClean="0"/>
              <a:t>ood </a:t>
            </a:r>
            <a:r>
              <a:rPr lang="en-US" altLang="en-US" sz="2800" b="1" smtClean="0">
                <a:solidFill>
                  <a:schemeClr val="hlink"/>
                </a:solidFill>
              </a:rPr>
              <a:t>v</a:t>
            </a:r>
            <a:r>
              <a:rPr lang="en-US" altLang="en-US" sz="2800" b="1" smtClean="0"/>
              <a:t>elvet, </a:t>
            </a:r>
            <a:r>
              <a:rPr lang="en-US" altLang="en-US" sz="2800" b="1" smtClean="0">
                <a:solidFill>
                  <a:schemeClr val="hlink"/>
                </a:solidFill>
              </a:rPr>
              <a:t>ah</a:t>
            </a:r>
            <a:r>
              <a:rPr lang="en-US" altLang="en-US" sz="2800" b="1" smtClean="0"/>
              <a:t>!”</a:t>
            </a:r>
            <a:r>
              <a:rPr lang="en-US" altLang="en-US" b="1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C25447-516A-4E2A-AE4B-0FE951A9B9D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57200" y="460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4000" b="0">
                <a:solidFill>
                  <a:schemeClr val="tx2"/>
                </a:solidFill>
              </a:rPr>
              <a:t>Spinal nerves</a:t>
            </a: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33400" y="9144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ts val="2400"/>
              <a:buFont typeface="Wingdings" pitchFamily="2" charset="2"/>
              <a:buChar char="§"/>
            </a:pPr>
            <a:r>
              <a:rPr lang="en-US" altLang="en-US" sz="2400" b="0"/>
              <a:t>Part of the peripheral nervous system</a:t>
            </a:r>
          </a:p>
          <a:p>
            <a:pPr marL="342900" indent="-342900" eaLnBrk="1" hangingPunct="1">
              <a:spcBef>
                <a:spcPct val="20000"/>
              </a:spcBef>
              <a:buSzPts val="2400"/>
              <a:buFont typeface="Wingdings" pitchFamily="2" charset="2"/>
              <a:buChar char="§"/>
            </a:pPr>
            <a:r>
              <a:rPr lang="en-US" altLang="en-US" sz="2400" b="0"/>
              <a:t>31 pairs attach through dorsal and ventral nerve roots</a:t>
            </a:r>
          </a:p>
          <a:p>
            <a:pPr marL="342900" indent="-342900" eaLnBrk="1" hangingPunct="1">
              <a:spcBef>
                <a:spcPct val="20000"/>
              </a:spcBef>
              <a:buSzPts val="2400"/>
              <a:buFont typeface="Wingdings" pitchFamily="2" charset="2"/>
              <a:buChar char="§"/>
            </a:pPr>
            <a:r>
              <a:rPr lang="en-US" altLang="en-US" sz="2400" b="0"/>
              <a:t>Lie in intervertebral foramina</a:t>
            </a:r>
            <a:endParaRPr lang="en-US" altLang="en-US" sz="3200" b="0"/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/>
          <a:srcRect l="1819" t="14117" b="7059"/>
          <a:stretch>
            <a:fillRect/>
          </a:stretch>
        </p:blipFill>
        <p:spPr bwMode="auto">
          <a:xfrm>
            <a:off x="762000" y="2260600"/>
            <a:ext cx="74072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B508A5-5B02-45B9-95E4-CFAC85B37E6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038600" cy="6553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Spinal cord segments are superior to where their corresponding spinal nerves emerge through intervetebral foramina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Spinal nerves are named according to the spinal cord segment from which they originate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 cervical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12 thoracic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5 lumbar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5 sacral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1 coccygeal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i="1" smtClean="0"/>
              <a:t>Cauda equina</a:t>
            </a:r>
            <a:r>
              <a:rPr lang="en-US" altLang="en-US" sz="2400" smtClean="0"/>
              <a:t> (“horse’s tail”): collection of nerve roots at inferior end of vertebral canal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/>
          <a:srcRect l="8235" t="11818" r="58824" b="22728"/>
          <a:stretch>
            <a:fillRect/>
          </a:stretch>
        </p:blipFill>
        <p:spPr bwMode="auto">
          <a:xfrm>
            <a:off x="4151313" y="304800"/>
            <a:ext cx="2382837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spinal nerve roots"/>
          <p:cNvPicPr>
            <a:picLocks noChangeAspect="1" noChangeArrowheads="1"/>
          </p:cNvPicPr>
          <p:nvPr/>
        </p:nvPicPr>
        <p:blipFill>
          <a:blip r:embed="rId3"/>
          <a:srcRect l="27429" t="4906" r="38722" b="4906"/>
          <a:stretch>
            <a:fillRect/>
          </a:stretch>
        </p:blipFill>
        <p:spPr bwMode="auto">
          <a:xfrm>
            <a:off x="7072313" y="1371600"/>
            <a:ext cx="19192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5986463" y="6510338"/>
            <a:ext cx="3157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b="0"/>
              <a:t>http://www.apparelyzed.com/spinalcord.html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DF9AE0-755B-4437-856C-E4B1941A0D4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Spinal nerves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 t="15294" b="14117"/>
          <a:stretch>
            <a:fillRect/>
          </a:stretch>
        </p:blipFill>
        <p:spPr bwMode="auto">
          <a:xfrm>
            <a:off x="152400" y="1579563"/>
            <a:ext cx="884872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000" i="1"/>
              <a:t>Dorsal roots</a:t>
            </a:r>
            <a:r>
              <a:rPr lang="en-US" altLang="en-US" sz="2000" b="0"/>
              <a:t> – sensory fibers arising from cell bodies in dorsal root ganglia</a:t>
            </a:r>
          </a:p>
          <a:p>
            <a:pPr eaLnBrk="1" hangingPunct="1"/>
            <a:r>
              <a:rPr lang="en-US" altLang="en-US" sz="2000" i="1"/>
              <a:t>Ventral roots</a:t>
            </a:r>
            <a:r>
              <a:rPr lang="en-US" altLang="en-US" sz="2000" b="0"/>
              <a:t> – motor fibers arising from anterior gray column of spinal cord</a:t>
            </a:r>
          </a:p>
          <a:p>
            <a:pPr eaLnBrk="1" hangingPunct="1"/>
            <a:endParaRPr lang="en-US" altLang="en-US" sz="2000" b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A22632-1E52-4A5D-9213-E832F2A819D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Spinal nerves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Note: cervical spinal nerves exit from </a:t>
            </a:r>
            <a:r>
              <a:rPr lang="en-US" altLang="en-US" sz="2800" i="1" smtClean="0"/>
              <a:t>above</a:t>
            </a:r>
            <a:r>
              <a:rPr lang="en-US" altLang="en-US" sz="2800" smtClean="0"/>
              <a:t> the respective vertebra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Spinal nerve root 1 from above C1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Spinal nerve root 2 from between C1 and C2, etc.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remaining spinal nerve pairs emerge from the spinal cord </a:t>
            </a:r>
            <a:r>
              <a:rPr lang="en-US" altLang="en-US" sz="2800" i="1" smtClean="0"/>
              <a:t>below</a:t>
            </a:r>
            <a:r>
              <a:rPr lang="en-US" altLang="en-US" sz="2800" smtClean="0"/>
              <a:t> the same-numbered vertebra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Clinically, for example when referring to disc impingement, both levels of vertebra mentioned, e.g. C6-7 disc impinging on root 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Symptoms usually indicate which level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1A6928-93A3-42D3-B210-E76C103DAE0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Spinal nerves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276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Dorsal </a:t>
            </a:r>
            <a:r>
              <a:rPr lang="en-US" altLang="en-US" sz="2400" b="1" i="1" smtClean="0"/>
              <a:t>roots</a:t>
            </a:r>
            <a:r>
              <a:rPr lang="en-US" altLang="en-US" sz="2400" smtClean="0"/>
              <a:t> – sensory fibers arising from cell bodies in dorsal root ganglia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Ventral </a:t>
            </a:r>
            <a:r>
              <a:rPr lang="en-US" altLang="en-US" sz="2400" b="1" i="1" smtClean="0"/>
              <a:t>roots</a:t>
            </a:r>
            <a:r>
              <a:rPr lang="en-US" altLang="en-US" sz="2400" smtClean="0"/>
              <a:t> – motor fibers arising from anterior gray column of spinal cord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  (not labeled on drawing)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/>
          <a:srcRect l="8182" t="28235" r="9091" b="21176"/>
          <a:stretch>
            <a:fillRect/>
          </a:stretch>
        </p:blipFill>
        <p:spPr bwMode="auto">
          <a:xfrm>
            <a:off x="3429000" y="1828800"/>
            <a:ext cx="57308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07E144-731B-4184-AB8B-5912723A179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/>
              <a:t/>
            </a:r>
            <a:br>
              <a:rPr lang="en-US" altLang="en-US" sz="4000" b="1" i="1" smtClean="0"/>
            </a:br>
            <a:endParaRPr lang="en-US" altLang="en-US" sz="4000" b="1" i="1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Dorsal and ventral </a:t>
            </a:r>
            <a:r>
              <a:rPr lang="en-US" altLang="en-US" sz="2400" b="1" i="1" smtClean="0"/>
              <a:t>roots</a:t>
            </a:r>
            <a:r>
              <a:rPr lang="en-US" altLang="en-US" sz="2400" smtClean="0"/>
              <a:t>  join in an intervertebral foramen forming </a:t>
            </a:r>
            <a:r>
              <a:rPr lang="en-US" altLang="en-US" sz="2400" b="1" i="1" smtClean="0"/>
              <a:t>spinal nerve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Outside foramen, re-branch as </a:t>
            </a:r>
            <a:r>
              <a:rPr lang="en-US" altLang="en-US" sz="2400" b="1" i="1" smtClean="0"/>
              <a:t>rami (sing., ramus):</a:t>
            </a:r>
            <a:br>
              <a:rPr lang="en-US" altLang="en-US" sz="2400" b="1" i="1" smtClean="0"/>
            </a:br>
            <a:r>
              <a:rPr lang="en-US" altLang="en-US" sz="2400" b="1" i="1" smtClean="0"/>
              <a:t>	</a:t>
            </a:r>
            <a:r>
              <a:rPr lang="en-US" altLang="en-US" sz="2400" smtClean="0"/>
              <a:t>Dorsal and ventral rami (somatic)</a:t>
            </a:r>
            <a:br>
              <a:rPr lang="en-US" altLang="en-US" sz="2400" smtClean="0"/>
            </a:br>
            <a:r>
              <a:rPr lang="en-US" altLang="en-US" sz="2400" smtClean="0"/>
              <a:t>	Rami communicantes (visceral)</a:t>
            </a:r>
            <a:br>
              <a:rPr lang="en-US" altLang="en-US" sz="2400" smtClean="0"/>
            </a:br>
            <a:endParaRPr lang="en-US" altLang="en-US" sz="2400" smtClean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 l="7272" t="23529" r="4546" b="16470"/>
          <a:stretch>
            <a:fillRect/>
          </a:stretch>
        </p:blipFill>
        <p:spPr bwMode="auto">
          <a:xfrm>
            <a:off x="46038" y="2232025"/>
            <a:ext cx="8885237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344DA8-9008-4384-8418-2C8ABFE1A5F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Peripheral Nervous System</a:t>
            </a:r>
            <a:br>
              <a:rPr lang="en-US" altLang="en-US" sz="4000" smtClean="0"/>
            </a:br>
            <a:r>
              <a:rPr lang="en-US" altLang="en-US" sz="3200" smtClean="0"/>
              <a:t>ways to categorize: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Motor or sensory</a:t>
            </a:r>
          </a:p>
          <a:p>
            <a:pPr eaLnBrk="1" hangingPunct="1"/>
            <a:r>
              <a:rPr lang="en-US" altLang="en-US" smtClean="0"/>
              <a:t>General (widespread) or specialized (local)</a:t>
            </a:r>
          </a:p>
          <a:p>
            <a:pPr eaLnBrk="1" hangingPunct="1"/>
            <a:r>
              <a:rPr lang="en-US" altLang="en-US" smtClean="0"/>
              <a:t>Somatic (outer tube) or visceral (inner tube)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/>
              <a:t>     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/>
          <a:srcRect l="23636" t="28235" r="13637" b="22353"/>
          <a:stretch>
            <a:fillRect/>
          </a:stretch>
        </p:blipFill>
        <p:spPr bwMode="auto">
          <a:xfrm>
            <a:off x="1828800" y="3278188"/>
            <a:ext cx="573563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3377A7-B8B1-44AC-92FE-CB1614BB895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/>
            <a:r>
              <a:rPr lang="en-US" altLang="en-US" smtClean="0"/>
              <a:t>Dorsal rami serve the muscles and skin of the posterior trunk</a:t>
            </a:r>
          </a:p>
          <a:p>
            <a:pPr lvl="1" eaLnBrk="1" hangingPunct="1"/>
            <a:r>
              <a:rPr lang="en-US" altLang="en-US" smtClean="0"/>
              <a:t>Back, from neck to sacrum, innervated in a neatly segmented pattern: horizontal strip at same level as emergence from spinal cord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Ventral rami serve the muscles and skin of the lateral and anterior trunk</a:t>
            </a:r>
          </a:p>
          <a:p>
            <a:pPr lvl="1" eaLnBrk="1" hangingPunct="1"/>
            <a:r>
              <a:rPr lang="en-US" altLang="en-US" smtClean="0"/>
              <a:t>In thorax only, a simple segmented pattern as intercostal nerves</a:t>
            </a:r>
          </a:p>
          <a:p>
            <a:pPr lvl="1" eaLnBrk="1" hangingPunct="1"/>
            <a:r>
              <a:rPr lang="en-US" altLang="en-US" smtClean="0"/>
              <a:t>Also serve the limbs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CD2DBF-FA33-45C6-9CFA-AB41278121A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5821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Cross section of thorax showing main roots and branches of a spinal nerve</a:t>
            </a:r>
          </a:p>
          <a:p>
            <a:pPr lvl="1" eaLnBrk="1" hangingPunct="1"/>
            <a:r>
              <a:rPr lang="en-US" altLang="en-US" sz="2400" smtClean="0"/>
              <a:t>Note dorsal and ventral roots and rami, and rami communicantes </a:t>
            </a:r>
          </a:p>
          <a:p>
            <a:pPr lvl="1" eaLnBrk="1" hangingPunct="1"/>
            <a:r>
              <a:rPr lang="en-US" altLang="en-US" sz="2400" smtClean="0"/>
              <a:t>In the thorax, each ventral ramus continues as an intercostal nerve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/>
          <a:srcRect t="17647" b="14117"/>
          <a:stretch>
            <a:fillRect/>
          </a:stretch>
        </p:blipFill>
        <p:spPr bwMode="auto">
          <a:xfrm>
            <a:off x="838200" y="2811463"/>
            <a:ext cx="75438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A39ADB-C215-4DC8-B98E-51B8E25F1B15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Nerve plexuses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Networks of successive </a:t>
            </a:r>
            <a:r>
              <a:rPr lang="en-US" altLang="en-US" sz="2800" b="1" i="1" smtClean="0"/>
              <a:t>ventral</a:t>
            </a:r>
            <a:r>
              <a:rPr lang="en-US" altLang="en-US" sz="2800" smtClean="0"/>
              <a:t> rami that exchange fibers (crisscross &amp; redistribute)</a:t>
            </a:r>
          </a:p>
          <a:p>
            <a:pPr lvl="1" eaLnBrk="1" hangingPunct="1"/>
            <a:r>
              <a:rPr lang="en-US" altLang="en-US" sz="2400" smtClean="0"/>
              <a:t>Why would this be protective?</a:t>
            </a:r>
          </a:p>
          <a:p>
            <a:pPr eaLnBrk="1" hangingPunct="1"/>
            <a:r>
              <a:rPr lang="en-US" altLang="en-US" sz="2800" smtClean="0"/>
              <a:t>Mainly innervate the limbs</a:t>
            </a:r>
          </a:p>
          <a:p>
            <a:pPr eaLnBrk="1" hangingPunct="1"/>
            <a:r>
              <a:rPr lang="en-US" altLang="en-US" sz="2800" smtClean="0"/>
              <a:t>Thoracic ventral rami do not form nerve plexuses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/>
          <a:srcRect l="15294" t="7272" r="14117" b="9091"/>
          <a:stretch>
            <a:fillRect/>
          </a:stretch>
        </p:blipFill>
        <p:spPr bwMode="auto">
          <a:xfrm>
            <a:off x="4876800" y="228600"/>
            <a:ext cx="41148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592E22-9FD2-4FFD-AD4E-30A12E59659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Plexuses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Cervical</a:t>
            </a:r>
          </a:p>
          <a:p>
            <a:pPr eaLnBrk="1" hangingPunct="1"/>
            <a:r>
              <a:rPr lang="en-US" altLang="en-US" smtClean="0"/>
              <a:t>Brachial</a:t>
            </a:r>
          </a:p>
          <a:p>
            <a:pPr eaLnBrk="1" hangingPunct="1"/>
            <a:r>
              <a:rPr lang="en-US" altLang="en-US" smtClean="0"/>
              <a:t>Lumbar</a:t>
            </a:r>
          </a:p>
          <a:p>
            <a:pPr eaLnBrk="1" hangingPunct="1"/>
            <a:r>
              <a:rPr lang="en-US" altLang="en-US" smtClean="0"/>
              <a:t>Sacral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3681413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E806C4-B0F5-43FC-AFA8-FD24C34D80D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152400"/>
            <a:ext cx="71628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Nerve plexuses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953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Cervical plexus (C1-C4) innervates the muscles and skin of the neck and shoulder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/>
              <a:t>	</a:t>
            </a:r>
            <a:r>
              <a:rPr lang="en-US" altLang="en-US" sz="2400" b="1" i="1" smtClean="0"/>
              <a:t>most important: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/>
              <a:t>	Its phrenic nerve</a:t>
            </a:r>
            <a:r>
              <a:rPr lang="en-US" altLang="en-US" sz="2800" smtClean="0">
                <a:solidFill>
                  <a:srgbClr val="FF6600"/>
                </a:solidFill>
              </a:rPr>
              <a:t>*</a:t>
            </a:r>
            <a:r>
              <a:rPr lang="en-US" altLang="en-US" sz="2800" smtClean="0"/>
              <a:t> (C3-C5) is the sole motor supply of diaphragm: one reason why neck injuries are so dangerous – can be lethal (respiratory arrest =  stop breathing)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/>
          <a:srcRect l="20000" t="13637" r="15294" b="8182"/>
          <a:stretch>
            <a:fillRect/>
          </a:stretch>
        </p:blipFill>
        <p:spPr bwMode="auto">
          <a:xfrm>
            <a:off x="5257800" y="609600"/>
            <a:ext cx="3770313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899025" y="5021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067300" y="4754563"/>
            <a:ext cx="34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>
                <a:solidFill>
                  <a:srgbClr val="FF6600"/>
                </a:solidFill>
              </a:rPr>
              <a:t>*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8D7AB0-2DD4-48DD-9446-292693115B3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381000"/>
            <a:ext cx="9058275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F0BEC6-313B-46B9-B9F0-FF66E3468D5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5181600" cy="868362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Brachial plexus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3657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Serves upper limbs and shoulder girdle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Arises primarily from C5-T1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Main nerves (be able to label):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Musculocutaneous  – to arm flexors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Median – anterior forearm muscles and lateral palm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Ulnar – anteromedial muscles of forearm and medial hand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Axillary – to deltoid and teres minor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Radial – to posterior part of limb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/>
          <a:srcRect l="7059" r="4706" b="35454"/>
          <a:stretch>
            <a:fillRect/>
          </a:stretch>
        </p:blipFill>
        <p:spPr bwMode="auto">
          <a:xfrm>
            <a:off x="3787775" y="1371600"/>
            <a:ext cx="5141913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582EB5-7B14-4384-93A8-80DDD165161F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138113"/>
            <a:ext cx="854710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E555D7-1862-4B53-BD41-A67A2F8F68E8}" type="slidenum">
              <a:rPr lang="en-US" altLang="en-US"/>
              <a:pPr/>
              <a:t>38</a:t>
            </a:fld>
            <a:endParaRPr lang="en-US" altLang="en-US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138113"/>
            <a:ext cx="6973888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F9DB9D-D885-4A87-8C56-70BF9CF083C7}" type="slidenum">
              <a:rPr lang="en-US" altLang="en-US"/>
              <a:pPr/>
              <a:t>39</a:t>
            </a:fld>
            <a:endParaRPr lang="en-US" altLang="en-US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6288" y="138113"/>
            <a:ext cx="5053012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70C822-F982-4D2E-A50F-94F23289383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0"/>
            <a:ext cx="8556625" cy="661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953000" y="1535113"/>
            <a:ext cx="306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/>
              <a:t>____Cranial nerves attach to brain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068888" y="1706563"/>
            <a:ext cx="3411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/>
              <a:t>___Spinal nerves attach to spinal cord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181D50-5D93-4D9A-AED4-FBD187165D8F}" type="slidenum">
              <a:rPr lang="en-US" altLang="en-US"/>
              <a:pPr/>
              <a:t>40</a:t>
            </a:fld>
            <a:endParaRPr lang="en-US" altLang="en-US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138113"/>
            <a:ext cx="622935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427D7B-455F-43F5-8AC5-F7505E7C4552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xfrm>
            <a:off x="3124200" y="274638"/>
            <a:ext cx="2819400" cy="6049962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Musculo-cutaneous</a:t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Median</a:t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Ulnar</a:t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Axillary</a:t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Radial</a:t>
            </a:r>
            <a:br>
              <a:rPr lang="en-US" altLang="en-US" sz="3200" smtClean="0"/>
            </a:br>
            <a:endParaRPr lang="en-US" altLang="en-US" sz="3200" smtClean="0"/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2"/>
          <a:srcRect l="21176" r="22353"/>
          <a:stretch>
            <a:fillRect/>
          </a:stretch>
        </p:blipFill>
        <p:spPr bwMode="auto">
          <a:xfrm>
            <a:off x="230188" y="315913"/>
            <a:ext cx="2854325" cy="65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0000" t="3636" r="15294"/>
          <a:stretch>
            <a:fillRect/>
          </a:stretch>
        </p:blipFill>
        <p:spPr>
          <a:xfrm>
            <a:off x="5880100" y="393700"/>
            <a:ext cx="3317875" cy="639445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3DAE93-E1AC-403A-A8CD-B5C97DB8606A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Brachial plexus</a:t>
            </a: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/>
          <a:srcRect l="5882" t="65454" r="4706"/>
          <a:stretch>
            <a:fillRect/>
          </a:stretch>
        </p:blipFill>
        <p:spPr bwMode="auto">
          <a:xfrm>
            <a:off x="0" y="2057400"/>
            <a:ext cx="9105900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3102E6-0235-4006-BE0D-131EC36772A0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Note distribution of cutaneous nerves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1252538"/>
            <a:ext cx="85471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3B0C7B-88B2-494E-8A51-3BFD038B191D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4400" b="0">
                <a:solidFill>
                  <a:schemeClr val="tx2"/>
                </a:solidFill>
              </a:rPr>
              <a:t>Sensory innervation, palm</a:t>
            </a:r>
          </a:p>
        </p:txBody>
      </p:sp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5486400" y="1600200"/>
            <a:ext cx="320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3200" b="0"/>
              <a:t>Ulnar nerve 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3200" b="0"/>
              <a:t>Median nerve </a:t>
            </a:r>
          </a:p>
          <a:p>
            <a:pPr marL="609600" indent="-609600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3200" b="0"/>
              <a:t>Radial nerve </a:t>
            </a:r>
          </a:p>
        </p:txBody>
      </p:sp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524000"/>
            <a:ext cx="4524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A5F8F3-5AD0-4C9E-86FD-421A2D5D8143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Lumbar plexus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L1-L4</a:t>
            </a:r>
          </a:p>
          <a:p>
            <a:pPr eaLnBrk="1" hangingPunct="1"/>
            <a:r>
              <a:rPr lang="en-US" altLang="en-US" smtClean="0"/>
              <a:t>Lies within the psoas major muscle</a:t>
            </a:r>
          </a:p>
          <a:p>
            <a:pPr eaLnBrk="1" hangingPunct="1"/>
            <a:r>
              <a:rPr lang="en-US" altLang="en-US" smtClean="0"/>
              <a:t>Innervates anterior and medial muscles of thigh through femoral and obturator nerves respectively</a:t>
            </a:r>
          </a:p>
          <a:p>
            <a:pPr eaLnBrk="1" hangingPunct="1"/>
            <a:r>
              <a:rPr lang="en-US" altLang="en-US" smtClean="0"/>
              <a:t>Femoral nerve also innervates skin on anterior thigh (including quads) and medial leg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902D0F-05ED-4770-9AAD-0836D11845AA}" type="slidenum">
              <a:rPr lang="en-US" altLang="en-US"/>
              <a:pPr/>
              <a:t>46</a:t>
            </a:fld>
            <a:endParaRPr lang="en-US" altLang="en-US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138113"/>
            <a:ext cx="593090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43608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996F66-6B13-418F-BFA9-23CAE38DCEE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Lumbar plexus</a:t>
            </a:r>
            <a:br>
              <a:rPr lang="en-US" altLang="en-US" sz="4000" smtClean="0"/>
            </a:br>
            <a:r>
              <a:rPr lang="en-US" altLang="en-US" sz="2800" smtClean="0"/>
              <a:t>(be able to label femoral, obturator and saphenous nerves) </a:t>
            </a:r>
            <a:endParaRPr lang="en-US" altLang="en-US" sz="4000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 t="9412" b="5882"/>
          <a:stretch>
            <a:fillRect/>
          </a:stretch>
        </p:blipFill>
        <p:spPr bwMode="auto">
          <a:xfrm>
            <a:off x="800100" y="1844675"/>
            <a:ext cx="75438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C67316-31E7-4178-AB11-127C8D036E8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038600" cy="7921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Sacral plexus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3733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L4-S4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Supplies muscles and skin of posterior thigh and almost all of the leg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Main branch is the large sciatic nerve, which consists of: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Tibial nerve – to most of hamstrings, calf and sole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Common fibular nerve –  to muscles of anterior and lateral leg and skin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Other branches supply pelvic girdle (gluteus muscles) and perineum (pudental nerve)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smtClean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/>
          <a:srcRect l="7059" t="5455" r="3529" b="4546"/>
          <a:stretch>
            <a:fillRect/>
          </a:stretch>
        </p:blipFill>
        <p:spPr bwMode="auto">
          <a:xfrm>
            <a:off x="3857625" y="30163"/>
            <a:ext cx="5210175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E6B78E-CDA8-4A03-9AAE-A31EB128A792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Sacral plexus nerves: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(</a:t>
            </a:r>
            <a:r>
              <a:rPr lang="en-US" altLang="en-US" sz="2800" smtClean="0"/>
              <a:t>Be able to label sciatic, tibial and common fibular nerves)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 l="9412" t="10909" r="7059"/>
          <a:stretch>
            <a:fillRect/>
          </a:stretch>
        </p:blipFill>
        <p:spPr bwMode="auto">
          <a:xfrm>
            <a:off x="4213225" y="152400"/>
            <a:ext cx="487045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BF4A94-D303-4C4F-87C6-ABBD60FF54F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Peripheral sensory receptors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By location:</a:t>
            </a:r>
          </a:p>
          <a:p>
            <a:pPr eaLnBrk="1" hangingPunct="1"/>
            <a:r>
              <a:rPr lang="en-US" altLang="en-US" smtClean="0"/>
              <a:t>Exteroceptors</a:t>
            </a:r>
          </a:p>
          <a:p>
            <a:pPr lvl="1" eaLnBrk="1" hangingPunct="1"/>
            <a:r>
              <a:rPr lang="en-US" altLang="en-US" smtClean="0"/>
              <a:t>Sensitive to stimuli arising from outside body</a:t>
            </a:r>
          </a:p>
          <a:p>
            <a:pPr eaLnBrk="1" hangingPunct="1"/>
            <a:r>
              <a:rPr lang="en-US" altLang="en-US" smtClean="0"/>
              <a:t>Interoceptors</a:t>
            </a:r>
          </a:p>
          <a:p>
            <a:pPr lvl="1" eaLnBrk="1" hangingPunct="1"/>
            <a:r>
              <a:rPr lang="en-US" altLang="en-US" smtClean="0"/>
              <a:t>Or visceroreceptors, from internal viscera</a:t>
            </a:r>
          </a:p>
          <a:p>
            <a:pPr eaLnBrk="1" hangingPunct="1"/>
            <a:r>
              <a:rPr lang="en-US" altLang="en-US" smtClean="0"/>
              <a:t>Proprioceptors</a:t>
            </a:r>
          </a:p>
          <a:p>
            <a:pPr lvl="1" eaLnBrk="1" hangingPunct="1"/>
            <a:r>
              <a:rPr lang="en-US" altLang="en-US" smtClean="0"/>
              <a:t>Monitor degree of stretch in skeletal muscles, tendons, joints and ligaments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220C33-042D-4D71-BE59-53C2A9DA69C4}" type="slidenum">
              <a:rPr lang="en-US" altLang="en-US"/>
              <a:pPr/>
              <a:t>50</a:t>
            </a:fld>
            <a:endParaRPr lang="en-US" altLang="en-US"/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138113"/>
            <a:ext cx="730885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FEB1BE-3A5F-475C-9B6F-A4EF059058E0}" type="slidenum">
              <a:rPr lang="en-US" altLang="en-US"/>
              <a:pPr/>
              <a:t>51</a:t>
            </a:fld>
            <a:endParaRPr lang="en-US" altLang="en-US"/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"/>
            <a:ext cx="7504113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56FCE6-C40B-4406-AA3E-38A697F68C3A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55638"/>
            <a:ext cx="8229600" cy="50593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Diaphragm?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   Phrenic nerve C3-5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Arm and forearm extensors?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   Radial nerve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Medial hand?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   Ulnar nerve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Lateral palm?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   Median nerve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Quad?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   Femoral nerve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Footdrop?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   Common fibular/peroneal nerve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   (branch of Sciatic nerve)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851525" y="544513"/>
            <a:ext cx="28368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i="1"/>
              <a:t>Cervical plexus C1-5</a:t>
            </a:r>
          </a:p>
          <a:p>
            <a:pPr eaLnBrk="1" hangingPunct="1"/>
            <a:endParaRPr lang="en-US" altLang="en-US" sz="2000" i="1"/>
          </a:p>
          <a:p>
            <a:pPr eaLnBrk="1" hangingPunct="1"/>
            <a:endParaRPr lang="en-US" altLang="en-US" sz="2000" i="1"/>
          </a:p>
          <a:p>
            <a:pPr eaLnBrk="1" hangingPunct="1"/>
            <a:endParaRPr lang="en-US" altLang="en-US" sz="2000" i="1"/>
          </a:p>
          <a:p>
            <a:pPr eaLnBrk="1" hangingPunct="1"/>
            <a:r>
              <a:rPr lang="en-US" altLang="en-US" sz="2000" i="1"/>
              <a:t>Brachial plexus C5-T1</a:t>
            </a:r>
          </a:p>
          <a:p>
            <a:pPr eaLnBrk="1" hangingPunct="1"/>
            <a:endParaRPr lang="en-US" altLang="en-US" sz="2000" i="1"/>
          </a:p>
          <a:p>
            <a:pPr eaLnBrk="1" hangingPunct="1"/>
            <a:endParaRPr lang="en-US" altLang="en-US" sz="2000" i="1"/>
          </a:p>
          <a:p>
            <a:pPr eaLnBrk="1" hangingPunct="1"/>
            <a:endParaRPr lang="en-US" altLang="en-US" sz="2000" i="1"/>
          </a:p>
          <a:p>
            <a:pPr eaLnBrk="1" hangingPunct="1"/>
            <a:endParaRPr lang="en-US" altLang="en-US" sz="2000" i="1"/>
          </a:p>
          <a:p>
            <a:pPr eaLnBrk="1" hangingPunct="1"/>
            <a:endParaRPr lang="en-US" altLang="en-US" sz="2000" i="1"/>
          </a:p>
          <a:p>
            <a:pPr eaLnBrk="1" hangingPunct="1"/>
            <a:endParaRPr lang="en-US" altLang="en-US" sz="2000" i="1"/>
          </a:p>
          <a:p>
            <a:pPr eaLnBrk="1" hangingPunct="1"/>
            <a:endParaRPr lang="en-US" altLang="en-US" sz="2000" i="1"/>
          </a:p>
          <a:p>
            <a:pPr eaLnBrk="1" hangingPunct="1"/>
            <a:endParaRPr lang="en-US" altLang="en-US" sz="2000" i="1"/>
          </a:p>
          <a:p>
            <a:pPr eaLnBrk="1" hangingPunct="1"/>
            <a:r>
              <a:rPr lang="en-US" altLang="en-US" sz="2000" i="1"/>
              <a:t>Lumbar plexus L1-4</a:t>
            </a:r>
          </a:p>
          <a:p>
            <a:pPr eaLnBrk="1" hangingPunct="1"/>
            <a:endParaRPr lang="en-US" altLang="en-US" sz="2000" i="1"/>
          </a:p>
          <a:p>
            <a:pPr eaLnBrk="1" hangingPunct="1"/>
            <a:endParaRPr lang="en-US" altLang="en-US" sz="2000" i="1"/>
          </a:p>
          <a:p>
            <a:pPr eaLnBrk="1" hangingPunct="1"/>
            <a:endParaRPr lang="en-US" altLang="en-US" sz="2000" i="1"/>
          </a:p>
          <a:p>
            <a:pPr eaLnBrk="1" hangingPunct="1"/>
            <a:r>
              <a:rPr lang="en-US" altLang="en-US" sz="2000" i="1"/>
              <a:t>Sacral plexus L4-S4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28600" y="65088"/>
            <a:ext cx="5919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/>
              <a:t>Nerve plexuses (very) simplified</a:t>
            </a:r>
            <a:r>
              <a:rPr lang="en-US" altLang="en-US"/>
              <a:t>….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F04BA5-6580-43C4-A5EF-1815EF511C7E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Dermatomes (innervation of skin)</a:t>
            </a:r>
            <a:r>
              <a:rPr lang="en-US" altLang="en-US" smtClean="0"/>
              <a:t> 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2"/>
          <a:srcRect l="11765" t="4546" r="11765" b="4546"/>
          <a:stretch>
            <a:fillRect/>
          </a:stretch>
        </p:blipFill>
        <p:spPr bwMode="auto">
          <a:xfrm>
            <a:off x="-38100" y="0"/>
            <a:ext cx="4457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3"/>
          <a:srcRect l="11765" t="4546" r="12941" b="4546"/>
          <a:stretch>
            <a:fillRect/>
          </a:stretch>
        </p:blipFill>
        <p:spPr bwMode="auto">
          <a:xfrm>
            <a:off x="4343400" y="0"/>
            <a:ext cx="438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2743200" y="152400"/>
            <a:ext cx="35814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/>
              <a:t>Dermatomes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1400" i="1"/>
              <a:t>(area of skin innervated by the cutaneous branches from a single spinal nerve is called a dermatome)</a:t>
            </a:r>
          </a:p>
          <a:p>
            <a:pPr algn="ctr" eaLnBrk="1" hangingPunct="1"/>
            <a:endParaRPr lang="en-US" altLang="en-US" sz="1400" i="1"/>
          </a:p>
          <a:p>
            <a:pPr algn="ctr" eaLnBrk="1" hangingPunct="1"/>
            <a:endParaRPr lang="en-US" altLang="en-US" b="0"/>
          </a:p>
          <a:p>
            <a:pPr algn="ctr" eaLnBrk="1" hangingPunct="1"/>
            <a:endParaRPr lang="en-US" altLang="en-US" b="0"/>
          </a:p>
          <a:p>
            <a:pPr algn="ctr" eaLnBrk="1" hangingPunct="1"/>
            <a:endParaRPr lang="en-US" altLang="en-US" b="0"/>
          </a:p>
          <a:p>
            <a:pPr algn="ctr" eaLnBrk="1" hangingPunct="1"/>
            <a:endParaRPr lang="en-US" altLang="en-US" b="0"/>
          </a:p>
          <a:p>
            <a:pPr algn="ctr" eaLnBrk="1" hangingPunct="1"/>
            <a:endParaRPr lang="en-US" altLang="en-US" b="0"/>
          </a:p>
          <a:p>
            <a:pPr algn="ctr" eaLnBrk="1" hangingPunct="1"/>
            <a:endParaRPr lang="en-US" altLang="en-US" b="0"/>
          </a:p>
          <a:p>
            <a:pPr algn="ctr" eaLnBrk="1" hangingPunct="1"/>
            <a:endParaRPr lang="en-US" altLang="en-US" b="0"/>
          </a:p>
          <a:p>
            <a:pPr algn="ctr" eaLnBrk="1" hangingPunct="1"/>
            <a:endParaRPr lang="en-US" altLang="en-US" b="0"/>
          </a:p>
          <a:p>
            <a:pPr algn="ctr" eaLnBrk="1" hangingPunct="1"/>
            <a:endParaRPr lang="en-US" altLang="en-US" b="0"/>
          </a:p>
          <a:p>
            <a:pPr algn="ctr" eaLnBrk="1" hangingPunct="1"/>
            <a:endParaRPr lang="en-US" altLang="en-US" b="0"/>
          </a:p>
          <a:p>
            <a:pPr algn="ctr" eaLnBrk="1" hangingPunct="1"/>
            <a:endParaRPr lang="en-US" altLang="en-US" b="0"/>
          </a:p>
          <a:p>
            <a:pPr algn="ctr" eaLnBrk="1" hangingPunct="1"/>
            <a:r>
              <a:rPr lang="en-US" altLang="en-US" b="0"/>
              <a:t>Reveal sites of </a:t>
            </a:r>
          </a:p>
          <a:p>
            <a:pPr algn="ctr" eaLnBrk="1" hangingPunct="1"/>
            <a:r>
              <a:rPr lang="en-US" altLang="en-US" b="0"/>
              <a:t>damage to spinal</a:t>
            </a:r>
          </a:p>
          <a:p>
            <a:pPr algn="ctr" eaLnBrk="1" hangingPunct="1"/>
            <a:r>
              <a:rPr lang="en-US" altLang="en-US" b="0"/>
              <a:t>nerves or spinal cord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AA3BEB-4528-4316-B7FE-CB36E857831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Sensory Receptors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343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Free nerve endings (pain and temp)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Merkel discs (light touch)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Root hair plexuses – entwine hair follicles (light touch)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Encapsulated Meissner’s corpuscles (light touch in hairless skin)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Ruffini’s corpusucles (deep pressure and stretch)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Pacinian corpuscles (deep pressure, vibration, visceral: pain, nausea, hunger, fullness)  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/>
          <a:srcRect l="15294" t="15454" r="11765" b="15454"/>
          <a:stretch>
            <a:fillRect/>
          </a:stretch>
        </p:blipFill>
        <p:spPr bwMode="auto">
          <a:xfrm>
            <a:off x="4495800" y="1143000"/>
            <a:ext cx="4598988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8708A7-F9EC-4D28-93F9-CFA20E5E18B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Proprioceptors</a:t>
            </a:r>
            <a:br>
              <a:rPr lang="en-US" altLang="en-US" sz="3600" smtClean="0"/>
            </a:br>
            <a:endParaRPr lang="en-US" altLang="en-US" sz="28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Skeletal muscles, joints, tendons, ligaments</a:t>
            </a:r>
          </a:p>
          <a:p>
            <a:pPr eaLnBrk="1" hangingPunct="1"/>
            <a:r>
              <a:rPr lang="en-US" altLang="en-US" sz="2800" smtClean="0"/>
              <a:t>Degree of stretch, therefore information on body movement:	</a:t>
            </a:r>
          </a:p>
          <a:p>
            <a:pPr lvl="1" eaLnBrk="1" hangingPunct="1"/>
            <a:r>
              <a:rPr lang="en-US" altLang="en-US" sz="2400" smtClean="0"/>
              <a:t>to cerebrum, </a:t>
            </a:r>
          </a:p>
          <a:p>
            <a:pPr lvl="1" eaLnBrk="1" hangingPunct="1"/>
            <a:r>
              <a:rPr lang="en-US" altLang="en-US" sz="2400" smtClean="0"/>
              <a:t>cerebellum and </a:t>
            </a:r>
          </a:p>
          <a:p>
            <a:pPr lvl="1" eaLnBrk="1" hangingPunct="1"/>
            <a:r>
              <a:rPr lang="en-US" altLang="en-US" sz="2400" smtClean="0"/>
              <a:t>spinal reflex arcs</a:t>
            </a:r>
          </a:p>
          <a:p>
            <a:pPr eaLnBrk="1" hangingPunct="1"/>
            <a:r>
              <a:rPr lang="en-US" altLang="en-US" sz="2800" smtClean="0"/>
              <a:t>Include: -Muscle spindles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                 -Golgi tendon organs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                 -Joint kinesthetic receptors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420AB0-55A8-4C41-9FAC-9DD3313D19D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Proprioceptors continued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4958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/>
              <a:t>Muscle spindles: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	Intrafusal fibers – rate &amp; degree of stretch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/>
              <a:t>Golgi tendon organs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	Near muscle-tendon junction: monitor tension within tendons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/>
              <a:t>Joint kinesthetic receptors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/>
              <a:t>		</a:t>
            </a:r>
            <a:r>
              <a:rPr lang="en-US" altLang="en-US" sz="2400" smtClean="0"/>
              <a:t>Monitor stretch in 	synovial joints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		Send info to cerebellum 	and spinal reflex arcs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altLang="en-US" sz="2400" smtClean="0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/>
          <a:srcRect l="17647" t="19090" r="7059" b="14546"/>
          <a:stretch>
            <a:fillRect/>
          </a:stretch>
        </p:blipFill>
        <p:spPr bwMode="auto">
          <a:xfrm>
            <a:off x="4754563" y="1600200"/>
            <a:ext cx="4389437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CAABCD-30C2-415A-B76E-8B69428306C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Peripheral motor endings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992563"/>
          </a:xfrm>
        </p:spPr>
        <p:txBody>
          <a:bodyPr/>
          <a:lstStyle/>
          <a:p>
            <a:pPr eaLnBrk="1" hangingPunct="1"/>
            <a:r>
              <a:rPr lang="en-US" altLang="en-US" smtClean="0"/>
              <a:t>Innervation of skeletal muscle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Innervation of visceral muscles and glands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1648</Words>
  <Application>Microsoft Office PowerPoint</Application>
  <PresentationFormat>On-screen Show (4:3)</PresentationFormat>
  <Paragraphs>375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The Peripheral Nervous System</vt:lpstr>
      <vt:lpstr>The Peripheral Nervous System</vt:lpstr>
      <vt:lpstr>Peripheral Nervous System ways to categorize:</vt:lpstr>
      <vt:lpstr>Slide 4</vt:lpstr>
      <vt:lpstr>Peripheral sensory receptors</vt:lpstr>
      <vt:lpstr>Sensory Receptors</vt:lpstr>
      <vt:lpstr>Proprioceptors </vt:lpstr>
      <vt:lpstr>Proprioceptors continued </vt:lpstr>
      <vt:lpstr>Peripheral motor endings</vt:lpstr>
      <vt:lpstr>Slide 10</vt:lpstr>
      <vt:lpstr>Motor unit: motor neuron &amp; all the muscle fibers it innervates</vt:lpstr>
      <vt:lpstr>Innervation of visceral muscles &amp; glands</vt:lpstr>
      <vt:lpstr>Cranial Nerves</vt:lpstr>
      <vt:lpstr>Review of foramina</vt:lpstr>
      <vt:lpstr>Slide 15</vt:lpstr>
      <vt:lpstr>Cranial nerves</vt:lpstr>
      <vt:lpstr>Cranial Nerves</vt:lpstr>
      <vt:lpstr>Slide 18</vt:lpstr>
      <vt:lpstr>Demonstration of testing of cranial nerves</vt:lpstr>
      <vt:lpstr>Slide 20</vt:lpstr>
      <vt:lpstr>Slide 21</vt:lpstr>
      <vt:lpstr>Slide 22</vt:lpstr>
      <vt:lpstr>Slide 23</vt:lpstr>
      <vt:lpstr>Slide 24</vt:lpstr>
      <vt:lpstr>Slide 25</vt:lpstr>
      <vt:lpstr>Spinal nerves</vt:lpstr>
      <vt:lpstr>Spinal nerves</vt:lpstr>
      <vt:lpstr>Spinal nerves </vt:lpstr>
      <vt:lpstr> </vt:lpstr>
      <vt:lpstr>Slide 30</vt:lpstr>
      <vt:lpstr>Slide 31</vt:lpstr>
      <vt:lpstr>Nerve plexuses</vt:lpstr>
      <vt:lpstr>Plexuses</vt:lpstr>
      <vt:lpstr>Nerve plexuses</vt:lpstr>
      <vt:lpstr>Slide 35</vt:lpstr>
      <vt:lpstr>Brachial plexus</vt:lpstr>
      <vt:lpstr>Slide 37</vt:lpstr>
      <vt:lpstr>Slide 38</vt:lpstr>
      <vt:lpstr>Slide 39</vt:lpstr>
      <vt:lpstr>Slide 40</vt:lpstr>
      <vt:lpstr>Musculo-cutaneous  Median  Ulnar  Axillary  Radial </vt:lpstr>
      <vt:lpstr>Brachial plexus</vt:lpstr>
      <vt:lpstr>Note distribution of cutaneous nerves</vt:lpstr>
      <vt:lpstr>Slide 44</vt:lpstr>
      <vt:lpstr>Lumbar plexus</vt:lpstr>
      <vt:lpstr>Slide 46</vt:lpstr>
      <vt:lpstr>Lumbar plexus (be able to label femoral, obturator and saphenous nerves) </vt:lpstr>
      <vt:lpstr>Sacral plexus</vt:lpstr>
      <vt:lpstr>Slide 49</vt:lpstr>
      <vt:lpstr>Slide 50</vt:lpstr>
      <vt:lpstr>Slide 51</vt:lpstr>
      <vt:lpstr>Slide 52</vt:lpstr>
      <vt:lpstr>Dermatomes (innervation of skin)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Peripheral Nervous System</dc:title>
  <dc:creator>New</dc:creator>
  <cp:lastModifiedBy>New</cp:lastModifiedBy>
  <cp:revision>1</cp:revision>
  <dcterms:created xsi:type="dcterms:W3CDTF">2021-03-08T09:56:25Z</dcterms:created>
  <dcterms:modified xsi:type="dcterms:W3CDTF">2021-03-08T09:57:28Z</dcterms:modified>
</cp:coreProperties>
</file>